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28"/>
  </p:notesMasterIdLst>
  <p:sldIdLst>
    <p:sldId id="256" r:id="rId2"/>
    <p:sldId id="257" r:id="rId3"/>
    <p:sldId id="258" r:id="rId4"/>
    <p:sldId id="293" r:id="rId5"/>
    <p:sldId id="288" r:id="rId6"/>
    <p:sldId id="280" r:id="rId7"/>
    <p:sldId id="260" r:id="rId8"/>
    <p:sldId id="281" r:id="rId9"/>
    <p:sldId id="261" r:id="rId10"/>
    <p:sldId id="262" r:id="rId11"/>
    <p:sldId id="263" r:id="rId12"/>
    <p:sldId id="264" r:id="rId13"/>
    <p:sldId id="274" r:id="rId14"/>
    <p:sldId id="273" r:id="rId15"/>
    <p:sldId id="270" r:id="rId16"/>
    <p:sldId id="271" r:id="rId17"/>
    <p:sldId id="290" r:id="rId18"/>
    <p:sldId id="276" r:id="rId19"/>
    <p:sldId id="287" r:id="rId20"/>
    <p:sldId id="277" r:id="rId21"/>
    <p:sldId id="275" r:id="rId22"/>
    <p:sldId id="286" r:id="rId23"/>
    <p:sldId id="291" r:id="rId24"/>
    <p:sldId id="289" r:id="rId25"/>
    <p:sldId id="294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60"/>
  </p:normalViewPr>
  <p:slideViewPr>
    <p:cSldViewPr>
      <p:cViewPr varScale="1">
        <p:scale>
          <a:sx n="66" d="100"/>
          <a:sy n="66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4087D-4C00-4FB5-8E1E-CAC95F2E245D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C1FE-8D5B-407E-AFAB-8AADE4DA2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19D22-D2EF-424F-BB17-346BAEABF9EA}" type="slidenum">
              <a:rPr lang="en-US"/>
              <a:pPr/>
              <a:t>19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4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FAD5A-24AC-43B9-9BE2-1F55D9127D9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31B44-297C-440F-B831-136A5B0AEA09}" type="slidenum">
              <a:rPr lang="en-US"/>
              <a:pPr/>
              <a:t>22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Endometrial Biopsy is sensitive 98-99% in diagnosing cancer, but it misses 50% of benign diagnosis (i.e., polyps, fibroids, endometritis).</a:t>
            </a:r>
          </a:p>
        </p:txBody>
      </p:sp>
    </p:spTree>
    <p:extLst>
      <p:ext uri="{BB962C8B-B14F-4D97-AF65-F5344CB8AC3E}">
        <p14:creationId xmlns:p14="http://schemas.microsoft.com/office/powerpoint/2010/main" val="291636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C000-6567-4564-920F-46519E995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0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C8BE-6477-4E0C-9B79-C3E751B57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4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5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BD7F-EE84-4387-960E-83655272ADF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264B-9D94-4E30-BA2C-541352499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854696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Dr. </a:t>
            </a:r>
            <a:r>
              <a:rPr lang="en-US" sz="4000" dirty="0" err="1" smtClean="0">
                <a:solidFill>
                  <a:schemeClr val="bg1"/>
                </a:solidFill>
              </a:rPr>
              <a:t>Luma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Zeiny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4"/>
          <p:cNvSpPr/>
          <p:nvPr/>
        </p:nvSpPr>
        <p:spPr>
          <a:xfrm>
            <a:off x="1763688" y="6022848"/>
            <a:ext cx="4968552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GYNAECOLOGY 20th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EDITION by Ten Teachers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6" y="1628800"/>
            <a:ext cx="67322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BLOCK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smtClean="0">
                <a:solidFill>
                  <a:srgbClr val="000000"/>
                </a:solidFill>
              </a:rPr>
              <a:t>Lecture 2</a:t>
            </a:r>
            <a:endParaRPr lang="en-US" b="1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Duration : 1 hour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/>
              <a:t>Abnormal uterine bleeding</a:t>
            </a:r>
            <a:br>
              <a:rPr lang="en-US" sz="3200" dirty="0"/>
            </a:b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Dr.RAYA MUSLIM AL HASSAN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4005064"/>
            <a:ext cx="80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+mj-cs"/>
              </a:rPr>
              <a:t>Block </a:t>
            </a:r>
            <a:r>
              <a:rPr lang="en-US" sz="2400" b="1" dirty="0">
                <a:solidFill>
                  <a:srgbClr val="000000"/>
                </a:solidFill>
                <a:cs typeface="+mj-cs"/>
              </a:rPr>
              <a:t>staff</a:t>
            </a:r>
            <a:r>
              <a:rPr lang="en-US" sz="2400" b="1" dirty="0" smtClean="0">
                <a:solidFill>
                  <a:srgbClr val="000000"/>
                </a:solidFill>
                <a:cs typeface="+mj-cs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Dr.Raya Muslim Al Hassan (Block leader)          </a:t>
            </a:r>
            <a:endParaRPr lang="en-US" sz="2400" dirty="0" smtClean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Dr.Marwa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</a:t>
            </a:r>
            <a:r>
              <a:rPr lang="en-US" sz="2400" dirty="0" err="1" smtClean="0">
                <a:solidFill>
                  <a:srgbClr val="000000"/>
                </a:solidFill>
              </a:rPr>
              <a:t>adik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cs typeface="+mj-cs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cs typeface="+mj-cs"/>
              </a:rPr>
              <a:t>coleader</a:t>
            </a:r>
            <a:r>
              <a:rPr lang="en-US" sz="2400" dirty="0" smtClean="0">
                <a:solidFill>
                  <a:srgbClr val="000000"/>
                </a:solidFill>
                <a:cs typeface="+mj-cs"/>
              </a:rPr>
              <a:t>)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Dr. Abdul </a:t>
            </a:r>
            <a:r>
              <a:rPr lang="en-US" sz="2400" dirty="0" err="1" smtClean="0">
                <a:solidFill>
                  <a:srgbClr val="000000"/>
                </a:solidFill>
              </a:rPr>
              <a:t>kareem</a:t>
            </a:r>
            <a:r>
              <a:rPr lang="en-US" sz="2400" dirty="0" smtClean="0">
                <a:solidFill>
                  <a:srgbClr val="000000"/>
                </a:solidFill>
              </a:rPr>
              <a:t> Hussain </a:t>
            </a:r>
            <a:r>
              <a:rPr lang="en-US" sz="2400" dirty="0" err="1">
                <a:solidFill>
                  <a:srgbClr val="000000"/>
                </a:solidFill>
              </a:rPr>
              <a:t>S</a:t>
            </a:r>
            <a:r>
              <a:rPr lang="en-US" sz="2400" dirty="0" err="1" smtClean="0">
                <a:solidFill>
                  <a:srgbClr val="000000"/>
                </a:solidFill>
              </a:rPr>
              <a:t>ubber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Dr.Alaa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Hufdhi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664" y="746701"/>
            <a:ext cx="5907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2021-2022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5</a:t>
            </a:r>
            <a:r>
              <a:rPr lang="en-US" sz="2800" b="1" kern="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b="1" kern="0" dirty="0" smtClean="0">
                <a:solidFill>
                  <a:srgbClr val="000000"/>
                </a:solidFill>
              </a:rPr>
              <a:t> year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172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6000" b="1" i="1" u="sng" dirty="0" smtClean="0"/>
              <a:t>4) Neoplasm:  </a:t>
            </a:r>
          </a:p>
          <a:p>
            <a:r>
              <a:rPr lang="en-US" sz="5100" dirty="0" smtClean="0"/>
              <a:t>Cervical dysplasia/polyp/ca</a:t>
            </a:r>
          </a:p>
          <a:p>
            <a:r>
              <a:rPr lang="en-US" sz="5100" dirty="0" smtClean="0"/>
              <a:t>Endometrial hyperplasia/ca</a:t>
            </a:r>
          </a:p>
          <a:p>
            <a:r>
              <a:rPr lang="en-US" sz="5100" dirty="0" err="1" smtClean="0"/>
              <a:t>Leiomyoma</a:t>
            </a:r>
            <a:r>
              <a:rPr lang="en-US" sz="5100" dirty="0" smtClean="0"/>
              <a:t> especially </a:t>
            </a:r>
            <a:r>
              <a:rPr lang="en-US" sz="5100" dirty="0" err="1" smtClean="0"/>
              <a:t>submucous</a:t>
            </a:r>
            <a:endParaRPr lang="en-US" sz="5100" dirty="0" smtClean="0"/>
          </a:p>
          <a:p>
            <a:r>
              <a:rPr lang="en-US" sz="5100" dirty="0" err="1" smtClean="0"/>
              <a:t>Esterogen</a:t>
            </a:r>
            <a:r>
              <a:rPr lang="en-US" sz="5100" dirty="0" smtClean="0"/>
              <a:t>-producing ovarian tumor</a:t>
            </a:r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b="1" i="1" u="sng" dirty="0" smtClean="0"/>
              <a:t>5) Systemic:</a:t>
            </a:r>
            <a:endParaRPr lang="en-US" sz="4400" b="1" i="1" u="sng" dirty="0" smtClean="0"/>
          </a:p>
          <a:p>
            <a:r>
              <a:rPr lang="en-US" sz="4400" dirty="0" smtClean="0"/>
              <a:t>Thyroid disorders (hypo- or hyperthyroidism).</a:t>
            </a:r>
          </a:p>
          <a:p>
            <a:r>
              <a:rPr lang="en-US" sz="4400" dirty="0" smtClean="0"/>
              <a:t>DM</a:t>
            </a:r>
          </a:p>
          <a:p>
            <a:r>
              <a:rPr lang="en-US" sz="4400" dirty="0" err="1" smtClean="0"/>
              <a:t>Prolactin</a:t>
            </a:r>
            <a:r>
              <a:rPr lang="en-US" sz="4400" dirty="0" smtClean="0"/>
              <a:t> disorders</a:t>
            </a:r>
          </a:p>
          <a:p>
            <a:r>
              <a:rPr lang="en-US" sz="4400" dirty="0" smtClean="0"/>
              <a:t>Adrenal disorders</a:t>
            </a:r>
          </a:p>
          <a:p>
            <a:r>
              <a:rPr lang="en-US" sz="4400" dirty="0" smtClean="0"/>
              <a:t>Liver dis.</a:t>
            </a:r>
          </a:p>
          <a:p>
            <a:r>
              <a:rPr lang="en-US" sz="4400" dirty="0" smtClean="0"/>
              <a:t>Renal dis.</a:t>
            </a:r>
          </a:p>
          <a:p>
            <a:r>
              <a:rPr lang="en-US" sz="4400" dirty="0" smtClean="0"/>
              <a:t>Coagulation disorders (</a:t>
            </a:r>
            <a:r>
              <a:rPr lang="en-US" sz="4400" dirty="0" err="1" smtClean="0"/>
              <a:t>vwf</a:t>
            </a:r>
            <a:r>
              <a:rPr lang="en-US" sz="4400" dirty="0" smtClean="0"/>
              <a:t> deficiency, </a:t>
            </a:r>
            <a:r>
              <a:rPr lang="en-US" sz="4400" dirty="0" err="1" smtClean="0"/>
              <a:t>ITP,lukemia</a:t>
            </a:r>
            <a:r>
              <a:rPr lang="en-US" sz="4400" dirty="0" smtClean="0"/>
              <a:t>) </a:t>
            </a:r>
          </a:p>
          <a:p>
            <a:r>
              <a:rPr lang="en-US" sz="4400" dirty="0" smtClean="0"/>
              <a:t>Sepsis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b="1" i="1" u="sng" dirty="0"/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smtClean="0"/>
              <a:t>6) Iatrogenic</a:t>
            </a:r>
            <a:r>
              <a:rPr lang="en-US" dirty="0" smtClean="0"/>
              <a:t>:</a:t>
            </a:r>
            <a:endParaRPr lang="en-US" sz="2400" dirty="0" smtClean="0"/>
          </a:p>
          <a:p>
            <a:r>
              <a:rPr lang="en-US" sz="2400" dirty="0" smtClean="0"/>
              <a:t>Oral contraceptive pills</a:t>
            </a:r>
          </a:p>
          <a:p>
            <a:r>
              <a:rPr lang="en-US" sz="2400" dirty="0" smtClean="0"/>
              <a:t>IUCD</a:t>
            </a:r>
          </a:p>
          <a:p>
            <a:r>
              <a:rPr lang="en-US" sz="2400" dirty="0" smtClean="0"/>
              <a:t>HRT</a:t>
            </a:r>
          </a:p>
          <a:p>
            <a:r>
              <a:rPr lang="en-US" sz="2400" dirty="0" smtClean="0"/>
              <a:t>Steroids</a:t>
            </a:r>
          </a:p>
          <a:p>
            <a:r>
              <a:rPr lang="en-US" sz="2400" dirty="0" smtClean="0"/>
              <a:t>Anticoagulants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7)Trauma  &amp; foreign bodies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09" y="551006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Evaluation: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History: </a:t>
            </a:r>
            <a:r>
              <a:rPr lang="en-US" i="1" dirty="0" smtClean="0"/>
              <a:t>Detailed </a:t>
            </a:r>
            <a:r>
              <a:rPr lang="en-US" i="1" dirty="0" err="1" smtClean="0"/>
              <a:t>hx</a:t>
            </a:r>
            <a:r>
              <a:rPr lang="en-US" i="1" dirty="0" smtClean="0"/>
              <a:t> of pattern of menstrual bleeding guides further evaluation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Regularity,Frequency</a:t>
            </a:r>
            <a:r>
              <a:rPr lang="en-US" dirty="0" smtClean="0"/>
              <a:t>, duration &amp; amount.</a:t>
            </a:r>
          </a:p>
          <a:p>
            <a:r>
              <a:rPr lang="en-US" dirty="0" err="1" smtClean="0"/>
              <a:t>Postcoital</a:t>
            </a:r>
            <a:r>
              <a:rPr lang="en-US" dirty="0" smtClean="0"/>
              <a:t>  or </a:t>
            </a:r>
            <a:r>
              <a:rPr lang="en-US" dirty="0" err="1" smtClean="0"/>
              <a:t>intermenstrual</a:t>
            </a:r>
            <a:r>
              <a:rPr lang="en-US" dirty="0" smtClean="0"/>
              <a:t> bleeding denotes serious pathology. </a:t>
            </a:r>
          </a:p>
          <a:p>
            <a:r>
              <a:rPr lang="en-US" dirty="0" smtClean="0"/>
              <a:t>Actual blood loss is highly subjective but a rough idea may be gained from: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Number of pads/tampons &amp; frequency of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Number of days of flow.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Clots or flooding.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Impact on quality of life.</a:t>
            </a:r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7191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Age, parity &amp; </a:t>
            </a:r>
            <a:r>
              <a:rPr lang="en-US" dirty="0" err="1" smtClean="0"/>
              <a:t>marrital</a:t>
            </a:r>
            <a:r>
              <a:rPr lang="en-US" dirty="0" smtClean="0"/>
              <a:t> status.</a:t>
            </a:r>
          </a:p>
          <a:p>
            <a:r>
              <a:rPr lang="en-US" dirty="0" smtClean="0"/>
              <a:t>Symptoms of pregnancy.</a:t>
            </a:r>
          </a:p>
          <a:p>
            <a:r>
              <a:rPr lang="en-US" dirty="0" smtClean="0"/>
              <a:t>Symptoms of reproductive tract dis</a:t>
            </a:r>
            <a:r>
              <a:rPr lang="en-US" dirty="0"/>
              <a:t>.(Dysmenorrhea, </a:t>
            </a:r>
            <a:r>
              <a:rPr lang="en-US" dirty="0" smtClean="0"/>
              <a:t>dyspareunia, pelvic pain &amp;/or pressure symptoms ).</a:t>
            </a:r>
            <a:endParaRPr lang="en-US" dirty="0"/>
          </a:p>
          <a:p>
            <a:r>
              <a:rPr lang="en-US" dirty="0" smtClean="0"/>
              <a:t>Abdominal bloating &amp; breast tenderness.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unusual bleeding from gums, easy bruising &amp; prolonged bleeding after minor cuts.</a:t>
            </a:r>
          </a:p>
          <a:p>
            <a:r>
              <a:rPr lang="en-US" dirty="0" smtClean="0"/>
              <a:t>Wt gain, constipation, fatigue, hair loss &amp; edema.</a:t>
            </a:r>
          </a:p>
          <a:p>
            <a:r>
              <a:rPr lang="en-US" dirty="0" err="1" smtClean="0"/>
              <a:t>Galactorrhoea</a:t>
            </a:r>
            <a:r>
              <a:rPr lang="en-US" dirty="0" smtClean="0"/>
              <a:t>..</a:t>
            </a:r>
          </a:p>
          <a:p>
            <a:r>
              <a:rPr lang="en-US" dirty="0" smtClean="0"/>
              <a:t>Drugs </a:t>
            </a:r>
            <a:r>
              <a:rPr lang="en-US" dirty="0" err="1" smtClean="0"/>
              <a:t>hx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POHX, PGHX &amp; cervical smear, contraception </a:t>
            </a:r>
            <a:r>
              <a:rPr lang="en-US" dirty="0"/>
              <a:t>&amp; sexual </a:t>
            </a:r>
            <a:r>
              <a:rPr lang="en-US" dirty="0" err="1" smtClean="0"/>
              <a:t>hx</a:t>
            </a:r>
            <a:endParaRPr lang="en-US" dirty="0" smtClean="0"/>
          </a:p>
          <a:p>
            <a:r>
              <a:rPr lang="en-US" dirty="0" smtClean="0"/>
              <a:t>PSHS &amp; PMHX :associated comorbidities.  GIT  or                                 urinary tract bleeding should be ruled out.</a:t>
            </a: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8966" y="33411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EXAMINATION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Vital signs.</a:t>
            </a:r>
          </a:p>
          <a:p>
            <a:r>
              <a:rPr lang="en-US" sz="2400" dirty="0" smtClean="0"/>
              <a:t>Height &amp; weight.</a:t>
            </a:r>
          </a:p>
          <a:p>
            <a:r>
              <a:rPr lang="en-US" sz="2400" dirty="0" smtClean="0"/>
              <a:t>Tanner’ s staging  of breast, axillary &amp; pubic hair.</a:t>
            </a:r>
          </a:p>
          <a:p>
            <a:r>
              <a:rPr lang="en-US" sz="2400" dirty="0" err="1" smtClean="0"/>
              <a:t>Ecchymoses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petechiae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Hirsutism</a:t>
            </a:r>
            <a:r>
              <a:rPr lang="en-US" sz="2400" dirty="0" smtClean="0"/>
              <a:t>, skin pigmentation,  </a:t>
            </a:r>
            <a:r>
              <a:rPr lang="en-US" sz="2400" dirty="0" err="1" smtClean="0"/>
              <a:t>striae</a:t>
            </a:r>
            <a:r>
              <a:rPr lang="en-US" sz="2400" dirty="0" smtClean="0"/>
              <a:t>, thyroid enlargement or nodularity.</a:t>
            </a:r>
          </a:p>
          <a:p>
            <a:r>
              <a:rPr lang="en-US" sz="2400" dirty="0" smtClean="0"/>
              <a:t>Abdominal palpation for liver enlargement, pelvic masses &amp; regional </a:t>
            </a:r>
            <a:r>
              <a:rPr lang="en-US" sz="2400" dirty="0" err="1" smtClean="0"/>
              <a:t>lymphadenopathy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PR  if GIT bleeding is suspected.</a:t>
            </a:r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09" y="629856"/>
            <a:ext cx="8229600" cy="1143000"/>
          </a:xfrm>
        </p:spPr>
        <p:txBody>
          <a:bodyPr/>
          <a:lstStyle/>
          <a:p>
            <a:pPr algn="justLow"/>
            <a:r>
              <a:rPr lang="en-US" b="1" u="sng" dirty="0" smtClean="0">
                <a:solidFill>
                  <a:schemeClr val="accent1"/>
                </a:solidFill>
              </a:rPr>
              <a:t>Pelvic examination</a:t>
            </a:r>
            <a:r>
              <a:rPr lang="en-US" b="1" dirty="0" smtClean="0">
                <a:solidFill>
                  <a:schemeClr val="accent1"/>
                </a:solidFill>
              </a:rPr>
              <a:t>: 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924800" cy="5029200"/>
          </a:xfrm>
        </p:spPr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en-US" dirty="0" smtClean="0"/>
              <a:t>A </a:t>
            </a:r>
            <a:r>
              <a:rPr lang="en-US" dirty="0"/>
              <a:t>physical examination should be carried out before </a:t>
            </a:r>
            <a:r>
              <a:rPr lang="en-US" dirty="0" smtClean="0"/>
              <a:t>:</a:t>
            </a:r>
            <a:endParaRPr lang="en-US" dirty="0"/>
          </a:p>
          <a:p>
            <a:pPr marL="514350" indent="-514350" algn="justLow">
              <a:buFont typeface="+mj-lt"/>
              <a:buAutoNum type="arabicPeriod"/>
            </a:pPr>
            <a:r>
              <a:rPr lang="en-US" dirty="0"/>
              <a:t>LNG-IUS </a:t>
            </a:r>
            <a:r>
              <a:rPr lang="en-US" dirty="0" smtClean="0"/>
              <a:t>fittings.</a:t>
            </a:r>
            <a:endParaRPr lang="en-US" dirty="0"/>
          </a:p>
          <a:p>
            <a:pPr marL="514350" indent="-514350" algn="justLow">
              <a:buFont typeface="+mj-lt"/>
              <a:buAutoNum type="arabicPeriod"/>
            </a:pPr>
            <a:r>
              <a:rPr lang="en-US" dirty="0"/>
              <a:t>investigations for structural abnormalities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en-US" dirty="0"/>
              <a:t>investigations for histological abnormalities.</a:t>
            </a:r>
          </a:p>
          <a:p>
            <a:pPr algn="justLow"/>
            <a:endParaRPr lang="en-US" dirty="0" smtClean="0"/>
          </a:p>
          <a:p>
            <a:pPr algn="justLow"/>
            <a:r>
              <a:rPr lang="en-US" dirty="0" err="1" smtClean="0"/>
              <a:t>Vulval</a:t>
            </a:r>
            <a:r>
              <a:rPr lang="en-US" dirty="0" smtClean="0"/>
              <a:t> inspection &amp; speculum examination of vagina &amp; cervix, if appropriate, for external evidence of bleeding, foreign body, trauma or signs of local disease e.g. vaginal atrophy, </a:t>
            </a:r>
            <a:r>
              <a:rPr lang="en-US" dirty="0" err="1" smtClean="0"/>
              <a:t>cerrvical</a:t>
            </a:r>
            <a:r>
              <a:rPr lang="en-US" dirty="0" smtClean="0"/>
              <a:t> erosion, polyp or ca.</a:t>
            </a:r>
          </a:p>
          <a:p>
            <a:pPr algn="justLow"/>
            <a:r>
              <a:rPr lang="en-US" dirty="0" smtClean="0"/>
              <a:t>Vaginal/cervical swabs &amp; pap smear if clinically indicated.</a:t>
            </a:r>
          </a:p>
          <a:p>
            <a:pPr algn="justLow"/>
            <a:r>
              <a:rPr lang="en-US" dirty="0" smtClean="0"/>
              <a:t>Bimanual examination to assess uterine size, symmetry, adenexal mass &amp; tenderness if appropriate.     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09" y="1009332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LAB. Tests: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100" b="1" i="1" dirty="0" smtClean="0">
                <a:solidFill>
                  <a:srgbClr val="0070C0"/>
                </a:solidFill>
              </a:rPr>
              <a:t>Patient’s HX &amp; EX guide selection of various tests</a:t>
            </a:r>
            <a:r>
              <a:rPr lang="en-US" sz="3100" i="1" dirty="0" smtClean="0"/>
              <a:t>.  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dirty="0" smtClean="0">
                <a:solidFill>
                  <a:srgbClr val="0070C0"/>
                </a:solidFill>
              </a:rPr>
              <a:t>Β</a:t>
            </a:r>
            <a:r>
              <a:rPr lang="en-US" b="1" dirty="0" smtClean="0">
                <a:solidFill>
                  <a:srgbClr val="0070C0"/>
                </a:solidFill>
              </a:rPr>
              <a:t>-HCG </a:t>
            </a:r>
            <a:r>
              <a:rPr lang="en-US" dirty="0" smtClean="0"/>
              <a:t>if any possibility of pregnancy exists.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Full </a:t>
            </a:r>
            <a:r>
              <a:rPr lang="en-US" b="1" dirty="0">
                <a:solidFill>
                  <a:srgbClr val="0070C0"/>
                </a:solidFill>
              </a:rPr>
              <a:t>blood count </a:t>
            </a:r>
            <a:r>
              <a:rPr lang="en-US" dirty="0" smtClean="0"/>
              <a:t>should </a:t>
            </a:r>
            <a:r>
              <a:rPr lang="en-US" dirty="0"/>
              <a:t>be carried out on all women with HMB.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serum ferritin test should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routinely be carried out on women with </a:t>
            </a:r>
            <a:r>
              <a:rPr lang="en-US" dirty="0" smtClean="0"/>
              <a:t>HMB</a:t>
            </a:r>
            <a:endParaRPr lang="en-US" dirty="0"/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Coagulation profile: </a:t>
            </a:r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, </a:t>
            </a:r>
            <a:r>
              <a:rPr lang="en-US" dirty="0"/>
              <a:t>von </a:t>
            </a:r>
            <a:r>
              <a:rPr lang="en-US" dirty="0" err="1" smtClean="0"/>
              <a:t>Willebrand</a:t>
            </a:r>
            <a:r>
              <a:rPr lang="en-US" dirty="0" smtClean="0"/>
              <a:t> </a:t>
            </a:r>
            <a:r>
              <a:rPr lang="en-US" dirty="0"/>
              <a:t>disease) should be considered in women who have had HMB since menarche </a:t>
            </a:r>
            <a:r>
              <a:rPr lang="en-US" dirty="0" smtClean="0"/>
              <a:t>&amp; </a:t>
            </a:r>
            <a:r>
              <a:rPr lang="en-US" dirty="0"/>
              <a:t>have personal or family history suggesting a coagulation </a:t>
            </a:r>
            <a:r>
              <a:rPr lang="en-US" dirty="0" smtClean="0"/>
              <a:t>disorder.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TFT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 </a:t>
            </a:r>
            <a:r>
              <a:rPr lang="en-US" b="1" dirty="0"/>
              <a:t>only</a:t>
            </a:r>
            <a:r>
              <a:rPr lang="en-US" dirty="0"/>
              <a:t> </a:t>
            </a:r>
            <a:r>
              <a:rPr lang="en-US" dirty="0" smtClean="0"/>
              <a:t>if other </a:t>
            </a:r>
            <a:r>
              <a:rPr lang="en-US" dirty="0"/>
              <a:t>signs </a:t>
            </a:r>
            <a:r>
              <a:rPr lang="en-US" dirty="0" smtClean="0"/>
              <a:t>&amp; </a:t>
            </a:r>
            <a:r>
              <a:rPr lang="en-US" dirty="0"/>
              <a:t>symptoms of thyroid disease are present </a:t>
            </a:r>
            <a:endParaRPr lang="en-US" dirty="0" smtClean="0"/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Female hormone testing </a:t>
            </a:r>
            <a:r>
              <a:rPr lang="en-US" dirty="0" smtClean="0"/>
              <a:t>(prolactin, </a:t>
            </a:r>
            <a:r>
              <a:rPr lang="en-US" dirty="0"/>
              <a:t>FSH, LH, E2 &amp; </a:t>
            </a:r>
            <a:r>
              <a:rPr lang="en-US" dirty="0" smtClean="0"/>
              <a:t>mid-luteal </a:t>
            </a:r>
            <a:r>
              <a:rPr lang="en-US" dirty="0" err="1" smtClean="0"/>
              <a:t>progesterones</a:t>
            </a:r>
            <a:r>
              <a:rPr lang="en-US" dirty="0" smtClean="0"/>
              <a:t>) </a:t>
            </a:r>
            <a:r>
              <a:rPr lang="en-US" dirty="0"/>
              <a:t>should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be carried out on women with </a:t>
            </a:r>
            <a:r>
              <a:rPr lang="en-US" dirty="0" smtClean="0"/>
              <a:t>HMB.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Serum androgens </a:t>
            </a:r>
            <a:r>
              <a:rPr lang="en-US" dirty="0" smtClean="0"/>
              <a:t>(testosterone, DHEA-S, SHBG,                           </a:t>
            </a:r>
            <a:r>
              <a:rPr lang="en-US" dirty="0" err="1" smtClean="0"/>
              <a:t>androstendione</a:t>
            </a:r>
            <a:r>
              <a:rPr lang="en-US" dirty="0" smtClean="0"/>
              <a:t>) if there are signs of </a:t>
            </a:r>
            <a:r>
              <a:rPr lang="en-US" dirty="0" err="1" smtClean="0"/>
              <a:t>hyperandrogenism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LFT &amp; RFT </a:t>
            </a:r>
            <a:r>
              <a:rPr lang="en-US" dirty="0" smtClean="0"/>
              <a:t>in systemic dis or malignancy. 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326"/>
            <a:ext cx="8229600" cy="1466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Structural &amp; histological IXs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Indication of Imaging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886700" cy="1939244"/>
          </a:xfrm>
        </p:spPr>
        <p:txBody>
          <a:bodyPr>
            <a:noAutofit/>
          </a:bodyPr>
          <a:lstStyle/>
          <a:p>
            <a:r>
              <a:rPr lang="en-US" sz="2400" dirty="0" smtClean="0"/>
              <a:t>should </a:t>
            </a:r>
            <a:r>
              <a:rPr lang="en-US" sz="2400" dirty="0"/>
              <a:t>be undertaken in the following circumstances:</a:t>
            </a:r>
          </a:p>
          <a:p>
            <a:r>
              <a:rPr lang="en-US" sz="2400" dirty="0"/>
              <a:t>The uterus is palpable abdominally.</a:t>
            </a:r>
          </a:p>
          <a:p>
            <a:r>
              <a:rPr lang="en-US" sz="2400" dirty="0"/>
              <a:t>Vaginal examination reveals a pelvic mass of uncertain origin.</a:t>
            </a:r>
          </a:p>
          <a:p>
            <a:r>
              <a:rPr lang="en-US" sz="2400" dirty="0" smtClean="0"/>
              <a:t>Medical </a:t>
            </a:r>
            <a:r>
              <a:rPr lang="en-US" sz="2400" dirty="0"/>
              <a:t>treatment fails.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01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09600"/>
            <a:ext cx="8001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u="sng" dirty="0" smtClean="0">
                <a:solidFill>
                  <a:srgbClr val="FF0000"/>
                </a:solidFill>
              </a:rPr>
              <a:t>Imaging:</a:t>
            </a:r>
          </a:p>
          <a:p>
            <a:pPr marL="342900" indent="-342900" algn="justLow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Ultrasound: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b="1" dirty="0"/>
              <a:t>first-line</a:t>
            </a:r>
            <a:r>
              <a:rPr lang="en-US" sz="2400" dirty="0"/>
              <a:t> diagnostic tool for identifying structural </a:t>
            </a:r>
            <a:r>
              <a:rPr lang="en-US" sz="2400" dirty="0" smtClean="0"/>
              <a:t>abnormalities (measures </a:t>
            </a:r>
            <a:r>
              <a:rPr lang="en-US" sz="2400" dirty="0"/>
              <a:t>endometrial thickness </a:t>
            </a:r>
            <a:r>
              <a:rPr lang="en-US" sz="2400" dirty="0" smtClean="0"/>
              <a:t>&amp; diagnoses polyps, </a:t>
            </a:r>
            <a:r>
              <a:rPr lang="en-US" sz="2400" dirty="0" err="1" smtClean="0"/>
              <a:t>leiomyomata</a:t>
            </a:r>
            <a:r>
              <a:rPr lang="en-US" sz="2400" dirty="0" smtClean="0"/>
              <a:t>, areas of </a:t>
            </a:r>
            <a:r>
              <a:rPr lang="en-US" sz="2400" dirty="0" err="1" smtClean="0"/>
              <a:t>adenomyosis</a:t>
            </a:r>
            <a:r>
              <a:rPr lang="en-US" sz="2400" dirty="0" smtClean="0"/>
              <a:t> &amp; polycystic ovaries). </a:t>
            </a:r>
            <a:r>
              <a:rPr lang="en-US" sz="2400" b="1" dirty="0" err="1">
                <a:solidFill>
                  <a:srgbClr val="0070C0"/>
                </a:solidFill>
              </a:rPr>
              <a:t>Colour</a:t>
            </a:r>
            <a:r>
              <a:rPr lang="en-US" sz="2400" b="1" dirty="0">
                <a:solidFill>
                  <a:srgbClr val="0070C0"/>
                </a:solidFill>
              </a:rPr>
              <a:t> flow </a:t>
            </a:r>
            <a:r>
              <a:rPr lang="en-US" sz="2400" b="1" dirty="0" smtClean="0">
                <a:solidFill>
                  <a:srgbClr val="0070C0"/>
                </a:solidFill>
              </a:rPr>
              <a:t>Doppler </a:t>
            </a:r>
            <a:r>
              <a:rPr lang="en-US" sz="2400" dirty="0" smtClean="0"/>
              <a:t>provides </a:t>
            </a:r>
            <a:r>
              <a:rPr lang="en-US" sz="2400" dirty="0"/>
              <a:t>information  about pelvic </a:t>
            </a:r>
            <a:r>
              <a:rPr lang="en-US" sz="2400" dirty="0" smtClean="0"/>
              <a:t>vascularity</a:t>
            </a:r>
          </a:p>
          <a:p>
            <a:pPr marL="342900" indent="-342900" algn="justLow">
              <a:buFont typeface="+mj-lt"/>
              <a:buAutoNum type="arabicPeriod"/>
            </a:pPr>
            <a:endParaRPr lang="en-US" sz="2400" b="1" u="sng" dirty="0">
              <a:solidFill>
                <a:srgbClr val="0070C0"/>
              </a:solidFill>
            </a:endParaRPr>
          </a:p>
          <a:p>
            <a:pPr marL="342900" indent="-342900" algn="justLow"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0070C0"/>
                </a:solidFill>
              </a:rPr>
              <a:t>Saline infusion 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sonography</a:t>
            </a:r>
            <a:r>
              <a:rPr lang="en-US" sz="2400" b="1" u="sng" dirty="0" smtClean="0">
                <a:solidFill>
                  <a:srgbClr val="0070C0"/>
                </a:solidFill>
              </a:rPr>
              <a:t> (SIS)</a:t>
            </a:r>
            <a:r>
              <a:rPr lang="en-US" sz="2400" dirty="0">
                <a:solidFill>
                  <a:srgbClr val="0070C0"/>
                </a:solidFill>
              </a:rPr>
              <a:t>:  </a:t>
            </a:r>
            <a:r>
              <a:rPr lang="en-US" sz="2400" dirty="0"/>
              <a:t>should not be used as a first-line diagnostic tool </a:t>
            </a:r>
          </a:p>
          <a:p>
            <a:pPr marL="342900" indent="-342900" algn="justLow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>CT/ MRI: </a:t>
            </a:r>
            <a:r>
              <a:rPr lang="en-US" sz="2400" dirty="0"/>
              <a:t>should not be used as a first-line diagnostic </a:t>
            </a:r>
            <a:r>
              <a:rPr lang="en-US" sz="2400" dirty="0" smtClean="0"/>
              <a:t>tool, more invasive, used when better delineation of pelvic structures is needed.</a:t>
            </a:r>
          </a:p>
        </p:txBody>
      </p:sp>
      <p:sp>
        <p:nvSpPr>
          <p:cNvPr id="3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TVS &amp; SIS</a:t>
            </a:r>
          </a:p>
        </p:txBody>
      </p:sp>
      <p:pic>
        <p:nvPicPr>
          <p:cNvPr id="58371" name="Picture 8" descr="transvaginal_A thickened endometri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66446" y="2362200"/>
            <a:ext cx="2513820" cy="1785938"/>
          </a:xfrm>
          <a:noFill/>
          <a:ln w="76200">
            <a:solidFill>
              <a:srgbClr val="000000"/>
            </a:solidFill>
          </a:ln>
        </p:spPr>
      </p:pic>
      <p:pic>
        <p:nvPicPr>
          <p:cNvPr id="58372" name="Picture 10" descr="fig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914400"/>
            <a:ext cx="3352800" cy="2514600"/>
          </a:xfrm>
          <a:noFill/>
          <a:ln w="57150">
            <a:solidFill>
              <a:srgbClr val="000000"/>
            </a:solidFill>
          </a:ln>
        </p:spPr>
      </p:pic>
      <p:pic>
        <p:nvPicPr>
          <p:cNvPr id="58373" name="Picture 9" descr="transvaginal_B endometrial polyp SIS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/>
          <a:stretch>
            <a:fillRect/>
          </a:stretch>
        </p:blipFill>
        <p:spPr>
          <a:xfrm>
            <a:off x="5050631" y="3128962"/>
            <a:ext cx="3190875" cy="2190750"/>
          </a:xfrm>
          <a:noFill/>
          <a:ln w="76200">
            <a:solidFill>
              <a:srgbClr val="000000"/>
            </a:solidFill>
          </a:ln>
        </p:spPr>
      </p:pic>
      <p:sp>
        <p:nvSpPr>
          <p:cNvPr id="58374" name="Text Box 11"/>
          <p:cNvSpPr txBox="1">
            <a:spLocks noChangeArrowheads="1"/>
          </p:cNvSpPr>
          <p:nvPr/>
        </p:nvSpPr>
        <p:spPr bwMode="auto">
          <a:xfrm>
            <a:off x="1562100" y="4572000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        TVS</a:t>
            </a:r>
          </a:p>
        </p:txBody>
      </p:sp>
      <p:sp>
        <p:nvSpPr>
          <p:cNvPr id="58375" name="Text Box 12"/>
          <p:cNvSpPr txBox="1">
            <a:spLocks noChangeArrowheads="1"/>
          </p:cNvSpPr>
          <p:nvPr/>
        </p:nvSpPr>
        <p:spPr bwMode="auto">
          <a:xfrm>
            <a:off x="5773738" y="5972175"/>
            <a:ext cx="2209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         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6503"/>
            <a:ext cx="7886700" cy="1325563"/>
          </a:xfrm>
        </p:spPr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dirty="0" smtClean="0"/>
              <a:t>Define abnormal uterine bleeding &amp; classical terms applied to its clinical patterns.</a:t>
            </a:r>
          </a:p>
          <a:p>
            <a:r>
              <a:rPr lang="en-US" dirty="0" smtClean="0"/>
              <a:t>Outline the etiology.</a:t>
            </a:r>
          </a:p>
          <a:p>
            <a:r>
              <a:rPr lang="en-US" dirty="0" smtClean="0"/>
              <a:t>Discuss how to evaluate abnormal uterine bleeding.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0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Endometrial sampling</a:t>
            </a:r>
            <a:r>
              <a:rPr lang="en-US" b="1" u="sng" dirty="0" smtClean="0">
                <a:solidFill>
                  <a:srgbClr val="FF0000"/>
                </a:solidFill>
              </a:rPr>
              <a:t>:  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appropriate, a biopsy should be taken to exclude </a:t>
            </a:r>
            <a:r>
              <a:rPr lang="en-US" sz="2400" b="1" dirty="0">
                <a:solidFill>
                  <a:srgbClr val="0070C0"/>
                </a:solidFill>
              </a:rPr>
              <a:t>endometrial cancer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0070C0"/>
                </a:solidFill>
              </a:rPr>
              <a:t>atypical hyperplasia</a:t>
            </a:r>
            <a:r>
              <a:rPr lang="en-US" sz="2400" dirty="0"/>
              <a:t>. 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Indications</a:t>
            </a:r>
            <a:r>
              <a:rPr lang="en-US" sz="2400" dirty="0" smtClean="0"/>
              <a:t> </a:t>
            </a:r>
            <a:r>
              <a:rPr lang="en-US" sz="2400" dirty="0"/>
              <a:t>for a biopsy </a:t>
            </a:r>
            <a:r>
              <a:rPr lang="en-US" sz="2400" dirty="0" smtClean="0"/>
              <a:t>include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irregular bleeding or persistent </a:t>
            </a:r>
            <a:r>
              <a:rPr lang="en-US" sz="2400" dirty="0" err="1"/>
              <a:t>intermenstrual</a:t>
            </a:r>
            <a:r>
              <a:rPr lang="en-US" sz="2400" dirty="0"/>
              <a:t> </a:t>
            </a:r>
            <a:r>
              <a:rPr lang="en-US" sz="2400" dirty="0" smtClean="0"/>
              <a:t>bleeding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women </a:t>
            </a:r>
            <a:r>
              <a:rPr lang="en-US" sz="2400" dirty="0"/>
              <a:t>aged 45 </a:t>
            </a:r>
            <a:r>
              <a:rPr lang="en-US" sz="2400" dirty="0" smtClean="0"/>
              <a:t>&amp; over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treatment </a:t>
            </a:r>
            <a:r>
              <a:rPr lang="en-US" sz="2400" dirty="0" smtClean="0"/>
              <a:t>failure</a:t>
            </a:r>
          </a:p>
        </p:txBody>
      </p:sp>
      <p:sp>
        <p:nvSpPr>
          <p:cNvPr id="3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8839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M</a:t>
            </a:r>
            <a:r>
              <a:rPr lang="en-US" sz="4000" b="1" u="sng" dirty="0" smtClean="0">
                <a:solidFill>
                  <a:srgbClr val="FF0000"/>
                </a:solidFill>
              </a:rPr>
              <a:t>ethods of endometrial sampling:</a:t>
            </a:r>
          </a:p>
          <a:p>
            <a:endParaRPr lang="en-US" sz="4000" b="1" u="sng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1. </a:t>
            </a:r>
            <a:r>
              <a:rPr lang="en-US" sz="2400" b="1" u="sng" dirty="0" smtClean="0">
                <a:solidFill>
                  <a:srgbClr val="002060"/>
                </a:solidFill>
              </a:rPr>
              <a:t>Aspiration techniques (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Pipelle</a:t>
            </a:r>
            <a:r>
              <a:rPr lang="en-US" sz="2400" b="1" u="sng" dirty="0" smtClean="0">
                <a:solidFill>
                  <a:srgbClr val="002060"/>
                </a:solidFill>
              </a:rPr>
              <a:t>): </a:t>
            </a:r>
            <a:r>
              <a:rPr lang="en-US" sz="2400" dirty="0" smtClean="0"/>
              <a:t>rapid outpatient screening test with limited sensitivity.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•2.</a:t>
            </a:r>
            <a:r>
              <a:rPr lang="en-US" sz="2400" b="1" u="sng" dirty="0" smtClean="0">
                <a:solidFill>
                  <a:srgbClr val="002060"/>
                </a:solidFill>
              </a:rPr>
              <a:t>Dilatation &amp; curettage (D&amp;C):</a:t>
            </a:r>
            <a:r>
              <a:rPr lang="en-US" sz="2400" dirty="0" smtClean="0"/>
              <a:t>in this traditional blind procedure only about 50% of endometrium is sampled. </a:t>
            </a:r>
          </a:p>
          <a:p>
            <a:r>
              <a:rPr lang="en-US" sz="2400" dirty="0" smtClean="0"/>
              <a:t>  </a:t>
            </a:r>
          </a:p>
          <a:p>
            <a:endParaRPr lang="en-US" sz="2400" dirty="0" smtClean="0"/>
          </a:p>
        </p:txBody>
      </p:sp>
      <p:sp>
        <p:nvSpPr>
          <p:cNvPr id="3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Endometrial Biopsy (EMB)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Evaluation of the Endometrium</a:t>
            </a:r>
          </a:p>
          <a:p>
            <a:pPr lvl="1" eaLnBrk="1" hangingPunct="1"/>
            <a:r>
              <a:rPr lang="en-US" sz="2000" b="1" smtClean="0"/>
              <a:t>Pipelle</a:t>
            </a:r>
          </a:p>
        </p:txBody>
      </p:sp>
      <p:pic>
        <p:nvPicPr>
          <p:cNvPr id="56324" name="Picture 6" descr="pipelle_pc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972465" y="2362200"/>
            <a:ext cx="1347208" cy="1785938"/>
          </a:xfrm>
          <a:noFill/>
          <a:ln w="76200">
            <a:solidFill>
              <a:srgbClr val="000C0C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3958"/>
            <a:ext cx="5607127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1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3716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002060"/>
                </a:solidFill>
              </a:rPr>
              <a:t>3. Hysteroscopy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is the gold standard procedure as it provides visualization of entire endometrial cavity&amp; allows specifically-directed biopsy. It is ideally performed in the proliferative phase where endometrium is at its thinnest. 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143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855276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TREATMENT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1.Medical;</a:t>
            </a:r>
          </a:p>
          <a:p>
            <a:r>
              <a:rPr lang="en-US" sz="2400" dirty="0" err="1" smtClean="0"/>
              <a:t>Hormonal:mirena</a:t>
            </a:r>
            <a:r>
              <a:rPr lang="en-US" sz="2400" dirty="0" smtClean="0"/>
              <a:t> pills</a:t>
            </a:r>
          </a:p>
          <a:p>
            <a:r>
              <a:rPr lang="en-US" sz="2400" dirty="0" smtClean="0"/>
              <a:t>Non hormonal:</a:t>
            </a:r>
          </a:p>
          <a:p>
            <a:r>
              <a:rPr lang="en-US" sz="2400" dirty="0" smtClean="0"/>
              <a:t>NSAID</a:t>
            </a:r>
          </a:p>
          <a:p>
            <a:r>
              <a:rPr lang="en-US" sz="2400" dirty="0" err="1" smtClean="0"/>
              <a:t>Antifibrinolytic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2.</a:t>
            </a:r>
            <a:r>
              <a:rPr lang="en-US" sz="3200" dirty="0" smtClean="0"/>
              <a:t>Surgical </a:t>
            </a:r>
          </a:p>
          <a:p>
            <a:pPr marL="0" indent="0">
              <a:buNone/>
            </a:pPr>
            <a:r>
              <a:rPr lang="en-US" sz="2400" dirty="0" smtClean="0"/>
              <a:t>according </a:t>
            </a:r>
            <a:r>
              <a:rPr lang="en-US" sz="2400" dirty="0" smtClean="0"/>
              <a:t>to the cause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1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5484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Readings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1. </a:t>
            </a:r>
            <a:r>
              <a:rPr lang="en-US" sz="2400" dirty="0" err="1" smtClean="0"/>
              <a:t>Gynaecology</a:t>
            </a:r>
            <a:r>
              <a:rPr lang="en-US" sz="2400" dirty="0" smtClean="0"/>
              <a:t> </a:t>
            </a:r>
            <a:r>
              <a:rPr lang="en-US" sz="2400" dirty="0"/>
              <a:t>by Ten Teachers, </a:t>
            </a:r>
            <a:r>
              <a:rPr lang="en-US" sz="2400" dirty="0" smtClean="0"/>
              <a:t>20th </a:t>
            </a:r>
            <a:r>
              <a:rPr lang="en-US" sz="2400" dirty="0"/>
              <a:t>Editio</a:t>
            </a:r>
            <a:r>
              <a:rPr lang="en-US" sz="2400" b="1" dirty="0"/>
              <a:t>n</a:t>
            </a:r>
          </a:p>
          <a:p>
            <a:pPr marL="0" indent="0">
              <a:buNone/>
            </a:pPr>
            <a:r>
              <a:rPr lang="en-US" sz="2400" dirty="0" smtClean="0"/>
              <a:t>   Ash </a:t>
            </a:r>
            <a:r>
              <a:rPr lang="en-US" sz="2400" dirty="0" err="1"/>
              <a:t>Monga</a:t>
            </a:r>
            <a:r>
              <a:rPr lang="en-US" sz="2400" dirty="0"/>
              <a:t>, Stephen </a:t>
            </a:r>
            <a:r>
              <a:rPr lang="en-US" sz="2400" dirty="0" smtClean="0"/>
              <a:t>Dobbs</a:t>
            </a:r>
          </a:p>
          <a:p>
            <a:pPr marL="0" indent="0">
              <a:buNone/>
            </a:pPr>
            <a:r>
              <a:rPr lang="en-US" sz="2400" dirty="0" smtClean="0"/>
              <a:t>2. Nice guidance 44, heavy menstrual bleeding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10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5440363"/>
          </a:xfrm>
        </p:spPr>
        <p:txBody>
          <a:bodyPr/>
          <a:lstStyle/>
          <a:p>
            <a:pPr algn="justLow"/>
            <a:r>
              <a:rPr lang="en-US" sz="4400" b="1" i="1" u="sng" dirty="0" smtClean="0">
                <a:solidFill>
                  <a:srgbClr val="FF0000"/>
                </a:solidFill>
              </a:rPr>
              <a:t>Abnormal uterine bleeding: </a:t>
            </a:r>
            <a:r>
              <a:rPr lang="en-US" dirty="0" smtClean="0"/>
              <a:t>is defined as any alteration in the normal pattern of menstrual  flow.</a:t>
            </a:r>
          </a:p>
          <a:p>
            <a:pPr algn="justLow"/>
            <a:endParaRPr lang="en-US" dirty="0" smtClean="0"/>
          </a:p>
          <a:p>
            <a:pPr algn="justLow"/>
            <a:r>
              <a:rPr lang="en-US" b="1" u="sng" dirty="0" smtClean="0">
                <a:solidFill>
                  <a:srgbClr val="FF0000"/>
                </a:solidFill>
              </a:rPr>
              <a:t>Characteristics  of the normal menstrual cycle:</a:t>
            </a:r>
          </a:p>
          <a:p>
            <a:pPr algn="justLow"/>
            <a:r>
              <a:rPr lang="en-US" dirty="0" smtClean="0"/>
              <a:t>Average length  28 days  ( 21-35 days).</a:t>
            </a:r>
          </a:p>
          <a:p>
            <a:pPr algn="justLow"/>
            <a:r>
              <a:rPr lang="en-US" dirty="0" smtClean="0"/>
              <a:t>Average duration  4 days  (1-8 days).</a:t>
            </a:r>
          </a:p>
          <a:p>
            <a:pPr algn="justLow"/>
            <a:r>
              <a:rPr lang="en-US" u="sng" dirty="0" smtClean="0"/>
              <a:t>Amount 35 ml (&lt; 80 ml*)</a:t>
            </a:r>
          </a:p>
          <a:p>
            <a:pPr algn="justLow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object 4"/>
          <p:cNvSpPr/>
          <p:nvPr/>
        </p:nvSpPr>
        <p:spPr>
          <a:xfrm>
            <a:off x="0" y="7138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HMB: excessive menstrual blood loss </a:t>
            </a:r>
            <a:r>
              <a:rPr lang="en-US" dirty="0" smtClean="0"/>
              <a:t>(PREVIOUSLY called menorrhagia).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IMB: bleeding between periods</a:t>
            </a:r>
            <a:r>
              <a:rPr lang="en-US" dirty="0" smtClean="0"/>
              <a:t>,.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PCB: bleeding after sex.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PMB: bleeding more than 1 year after cessation of periods.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BEO: ‘bleeding of endometrial origin’, a diagnosis of exclusion, has replaced the term ‘dysfunctional uterine bleeding’ (DUB). </a:t>
            </a:r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59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12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Heavy Menstrual Bleeding (HMB)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 Heavy menstrual bleeding (HMB) is now the preferred description </a:t>
            </a:r>
            <a:r>
              <a:rPr lang="en-US" dirty="0" smtClean="0"/>
              <a:t>&amp; replaces </a:t>
            </a:r>
            <a:r>
              <a:rPr lang="en-US" dirty="0"/>
              <a:t>the older term ‘menorrhagia</a:t>
            </a:r>
            <a:r>
              <a:rPr lang="en-US" dirty="0" smtClean="0"/>
              <a:t>’</a:t>
            </a:r>
          </a:p>
          <a:p>
            <a:pPr algn="just"/>
            <a:r>
              <a:rPr lang="en-US" dirty="0"/>
              <a:t>For clinical purposes, HMB should be defined as excessive menstrual blood loss which interferes with the woman's physical, emotional, social and </a:t>
            </a:r>
            <a:r>
              <a:rPr lang="en-US" dirty="0" smtClean="0"/>
              <a:t>the </a:t>
            </a:r>
            <a:r>
              <a:rPr lang="en-US" dirty="0"/>
              <a:t>quality of life, and which can occur alone or in combination with other symptoms. </a:t>
            </a:r>
            <a:endParaRPr lang="en-US" dirty="0" smtClean="0"/>
          </a:p>
          <a:p>
            <a:pPr algn="just"/>
            <a:r>
              <a:rPr lang="en-US" dirty="0" smtClean="0"/>
              <a:t>Any </a:t>
            </a:r>
            <a:r>
              <a:rPr lang="en-US" dirty="0"/>
              <a:t>interventions should aim to improve quality of life </a:t>
            </a:r>
            <a:r>
              <a:rPr lang="en-US" dirty="0" smtClean="0"/>
              <a:t>measures rather than focusing on measuring the blood loss.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8966" y="28380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512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Aetiology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209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u="sng" dirty="0" smtClean="0"/>
              <a:t>Abnormal uterine bleeding classified into </a:t>
            </a:r>
            <a:r>
              <a:rPr lang="en-US" sz="2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1)Organic.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2)Non-organic </a:t>
            </a:r>
          </a:p>
          <a:p>
            <a:r>
              <a:rPr lang="en-US" sz="2800" dirty="0" smtClean="0"/>
              <a:t>        (BEO).</a:t>
            </a:r>
            <a:endParaRPr lang="en-US" sz="2800" dirty="0"/>
          </a:p>
        </p:txBody>
      </p:sp>
      <p:sp>
        <p:nvSpPr>
          <p:cNvPr id="5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0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89" y="933286"/>
            <a:ext cx="8763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NON ORGANIC(BEO):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     -no identifiable organic cause ;genital or </a:t>
            </a:r>
            <a:r>
              <a:rPr lang="en-US" dirty="0" err="1" smtClean="0"/>
              <a:t>extragenital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-it is a </a:t>
            </a:r>
            <a:r>
              <a:rPr lang="en-US" dirty="0" err="1" smtClean="0"/>
              <a:t>dx</a:t>
            </a:r>
            <a:r>
              <a:rPr lang="en-US" dirty="0" smtClean="0"/>
              <a:t> of exclusion. </a:t>
            </a:r>
          </a:p>
          <a:p>
            <a:pPr>
              <a:buNone/>
            </a:pPr>
            <a:r>
              <a:rPr lang="en-US" dirty="0" smtClean="0"/>
              <a:t>      -It is classified into </a:t>
            </a:r>
            <a:r>
              <a:rPr lang="en-US" dirty="0" err="1" smtClean="0"/>
              <a:t>ovulatory</a:t>
            </a:r>
            <a:r>
              <a:rPr lang="en-US" dirty="0" smtClean="0"/>
              <a:t> &amp; </a:t>
            </a:r>
            <a:r>
              <a:rPr lang="en-US" dirty="0" err="1" smtClean="0"/>
              <a:t>anovulatory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25908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a)Ovulatory BEO:</a:t>
            </a:r>
          </a:p>
          <a:p>
            <a:pPr algn="just">
              <a:buNone/>
            </a:pPr>
            <a:r>
              <a:rPr lang="en-US" sz="2400" dirty="0" smtClean="0"/>
              <a:t>             -age 35-45 yr.</a:t>
            </a:r>
          </a:p>
          <a:p>
            <a:pPr algn="just">
              <a:buNone/>
            </a:pPr>
            <a:r>
              <a:rPr lang="en-US" sz="2400" dirty="0" smtClean="0"/>
              <a:t>             -Regular, heavy &amp; often painful menstrual periods. </a:t>
            </a:r>
          </a:p>
          <a:p>
            <a:pPr algn="just">
              <a:buNone/>
            </a:pPr>
            <a:r>
              <a:rPr lang="en-US" sz="2400" dirty="0" smtClean="0"/>
              <a:t>             -</a:t>
            </a:r>
            <a:r>
              <a:rPr lang="en-US" sz="2400" dirty="0" err="1" smtClean="0"/>
              <a:t>Ther</a:t>
            </a:r>
            <a:r>
              <a:rPr lang="en-US" sz="2400" dirty="0" smtClean="0"/>
              <a:t> may be inadequate progesterone production or   </a:t>
            </a:r>
          </a:p>
          <a:p>
            <a:pPr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altered life span of corpus </a:t>
            </a:r>
            <a:r>
              <a:rPr lang="en-US" sz="2400" dirty="0" err="1" smtClean="0"/>
              <a:t>luteum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r>
              <a:rPr lang="en-US" sz="2400" dirty="0" smtClean="0"/>
              <a:t>            -occurs in most cases of HMB  in which there</a:t>
            </a:r>
          </a:p>
          <a:p>
            <a:pPr algn="just">
              <a:buNone/>
            </a:pPr>
            <a:r>
              <a:rPr lang="en-US" sz="2400" dirty="0" smtClean="0"/>
              <a:t>               may be disordered endometrial  </a:t>
            </a:r>
            <a:r>
              <a:rPr lang="en-US" sz="2400" dirty="0" err="1" smtClean="0"/>
              <a:t>prostagladins</a:t>
            </a:r>
            <a:r>
              <a:rPr lang="en-US" sz="2400" dirty="0" smtClean="0"/>
              <a:t> </a:t>
            </a:r>
          </a:p>
          <a:p>
            <a:pPr algn="just">
              <a:buNone/>
            </a:pPr>
            <a:r>
              <a:rPr lang="en-US" sz="2400" dirty="0" smtClean="0"/>
              <a:t>                production.  </a:t>
            </a:r>
            <a:endParaRPr lang="en-US" sz="2400" dirty="0"/>
          </a:p>
        </p:txBody>
      </p:sp>
      <p:sp>
        <p:nvSpPr>
          <p:cNvPr id="5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0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838200"/>
            <a:ext cx="8305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dirty="0" smtClean="0"/>
              <a:t>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b)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Anovulatory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 BEO ( &gt;85%):</a:t>
            </a:r>
          </a:p>
          <a:p>
            <a:pPr algn="just">
              <a:buNone/>
            </a:pPr>
            <a:r>
              <a:rPr lang="en-US" sz="2400" dirty="0" smtClean="0"/>
              <a:t>-There is continuous E2 production &amp; endometrial proliferation without corpus </a:t>
            </a:r>
            <a:r>
              <a:rPr lang="en-US" sz="2400" dirty="0" err="1" smtClean="0"/>
              <a:t>luteum</a:t>
            </a:r>
            <a:r>
              <a:rPr lang="en-US" sz="2400" dirty="0" smtClean="0"/>
              <a:t> formation &amp;  progesterone production.</a:t>
            </a:r>
          </a:p>
          <a:p>
            <a:pPr algn="just">
              <a:buNone/>
            </a:pPr>
            <a:r>
              <a:rPr lang="en-US" sz="2400" dirty="0" smtClean="0"/>
              <a:t> - Commonly occurs at extremes of reproductive age.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  In </a:t>
            </a:r>
            <a:r>
              <a:rPr lang="en-US" sz="2400" dirty="0" err="1" smtClean="0"/>
              <a:t>perimenarchal</a:t>
            </a:r>
            <a:r>
              <a:rPr lang="en-US" sz="2400" dirty="0" smtClean="0"/>
              <a:t> </a:t>
            </a:r>
            <a:r>
              <a:rPr lang="en-US" sz="2400" dirty="0" err="1" smtClean="0"/>
              <a:t>adolescents,it</a:t>
            </a:r>
            <a:r>
              <a:rPr lang="en-US" sz="2400" dirty="0" smtClean="0"/>
              <a:t> is due to immaturity    of</a:t>
            </a:r>
          </a:p>
          <a:p>
            <a:pPr algn="just"/>
            <a:r>
              <a:rPr lang="en-US" sz="2400" dirty="0" smtClean="0"/>
              <a:t>     </a:t>
            </a:r>
            <a:r>
              <a:rPr lang="en-US" sz="2400" dirty="0" err="1" smtClean="0"/>
              <a:t>hypothalamo</a:t>
            </a:r>
            <a:r>
              <a:rPr lang="en-US" sz="2400" dirty="0" smtClean="0"/>
              <a:t>-pituitary ovarian </a:t>
            </a:r>
            <a:r>
              <a:rPr lang="en-US" sz="2400" dirty="0" err="1" smtClean="0"/>
              <a:t>axis.The</a:t>
            </a:r>
            <a:r>
              <a:rPr lang="en-US" sz="2400" dirty="0" smtClean="0"/>
              <a:t> axis is unable to</a:t>
            </a:r>
          </a:p>
          <a:p>
            <a:pPr algn="just"/>
            <a:r>
              <a:rPr lang="en-US" sz="2400" dirty="0" smtClean="0"/>
              <a:t>     respond to E2 with an LH surge.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  In </a:t>
            </a:r>
            <a:r>
              <a:rPr lang="en-US" sz="2400" dirty="0" err="1" smtClean="0"/>
              <a:t>perimenopausal</a:t>
            </a:r>
            <a:r>
              <a:rPr lang="en-US" sz="2400" dirty="0" smtClean="0"/>
              <a:t> women it is due to declining</a:t>
            </a:r>
          </a:p>
          <a:p>
            <a:pPr algn="just"/>
            <a:r>
              <a:rPr lang="en-US" sz="2400" dirty="0" smtClean="0"/>
              <a:t>     ovarian function.</a:t>
            </a:r>
          </a:p>
          <a:p>
            <a:pPr algn="just">
              <a:buNone/>
            </a:pPr>
            <a:r>
              <a:rPr lang="en-US" sz="2400" dirty="0" smtClean="0"/>
              <a:t> -Usually irregular.</a:t>
            </a:r>
          </a:p>
          <a:p>
            <a:pPr algn="just">
              <a:buNone/>
            </a:pPr>
            <a:r>
              <a:rPr lang="en-US" sz="2400" dirty="0" smtClean="0"/>
              <a:t> -  More common in obese women ( peripheral conversion</a:t>
            </a:r>
          </a:p>
          <a:p>
            <a:pPr algn="just">
              <a:buNone/>
            </a:pPr>
            <a:r>
              <a:rPr lang="en-US" sz="2400" dirty="0" smtClean="0"/>
              <a:t>     of  </a:t>
            </a:r>
            <a:r>
              <a:rPr lang="en-US" sz="2400" dirty="0" err="1" smtClean="0"/>
              <a:t>ESTrogen</a:t>
            </a:r>
            <a:r>
              <a:rPr lang="en-US" sz="2400" dirty="0" smtClean="0"/>
              <a:t> to </a:t>
            </a:r>
            <a:r>
              <a:rPr lang="en-US" sz="2400" dirty="0" err="1" smtClean="0"/>
              <a:t>esterone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3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43" y="768457"/>
            <a:ext cx="7886700" cy="1325563"/>
          </a:xfrm>
        </p:spPr>
        <p:txBody>
          <a:bodyPr/>
          <a:lstStyle/>
          <a:p>
            <a:r>
              <a:rPr lang="en-US" dirty="0" smtClean="0"/>
              <a:t>Organic causes of </a:t>
            </a:r>
            <a:r>
              <a:rPr lang="en-US" dirty="0" err="1" smtClean="0"/>
              <a:t>Abn.UB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i="1" u="sng" dirty="0" smtClean="0"/>
              <a:t>1)  Pregnancy-related: </a:t>
            </a:r>
          </a:p>
          <a:p>
            <a:pPr marL="514350" indent="-514350"/>
            <a:r>
              <a:rPr lang="en-US" dirty="0" smtClean="0"/>
              <a:t>Miscarriage</a:t>
            </a:r>
          </a:p>
          <a:p>
            <a:pPr marL="514350" indent="-514350"/>
            <a:r>
              <a:rPr lang="en-US" dirty="0" smtClean="0"/>
              <a:t>Ectopic  pregnancy</a:t>
            </a:r>
          </a:p>
          <a:p>
            <a:pPr marL="514350" indent="-514350"/>
            <a:r>
              <a:rPr lang="en-US" dirty="0" smtClean="0"/>
              <a:t>GTD</a:t>
            </a:r>
          </a:p>
          <a:p>
            <a:pPr marL="514350" indent="-514350"/>
            <a:r>
              <a:rPr lang="en-US" dirty="0" smtClean="0"/>
              <a:t>PPH</a:t>
            </a:r>
          </a:p>
          <a:p>
            <a:pPr marL="514350" indent="-514350">
              <a:buNone/>
            </a:pPr>
            <a:r>
              <a:rPr lang="en-US" b="1" i="1" u="sng" dirty="0" smtClean="0"/>
              <a:t>2) Infection :</a:t>
            </a:r>
          </a:p>
          <a:p>
            <a:pPr marL="514350" indent="-514350"/>
            <a:r>
              <a:rPr lang="en-US" dirty="0" err="1" smtClean="0"/>
              <a:t>Cervicitis</a:t>
            </a:r>
            <a:endParaRPr lang="en-US" dirty="0" smtClean="0"/>
          </a:p>
          <a:p>
            <a:pPr marL="514350" indent="-514350"/>
            <a:r>
              <a:rPr lang="en-US" dirty="0" err="1" smtClean="0"/>
              <a:t>Endometritis</a:t>
            </a:r>
            <a:endParaRPr lang="en-US" dirty="0" smtClean="0"/>
          </a:p>
          <a:p>
            <a:pPr marL="514350" indent="-514350"/>
            <a:r>
              <a:rPr lang="en-US" dirty="0" smtClean="0"/>
              <a:t>PID</a:t>
            </a:r>
          </a:p>
          <a:p>
            <a:pPr marL="514350" indent="-514350">
              <a:buNone/>
            </a:pPr>
            <a:r>
              <a:rPr lang="en-US" b="1" i="1" u="sng" dirty="0" smtClean="0"/>
              <a:t>3)Endometriosis &amp; </a:t>
            </a:r>
            <a:r>
              <a:rPr lang="en-US" b="1" i="1" u="sng" dirty="0" err="1" smtClean="0"/>
              <a:t>adenomyosis</a:t>
            </a:r>
            <a:r>
              <a:rPr lang="en-US" b="1" i="1" u="sng" dirty="0" smtClean="0"/>
              <a:t>.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b="1" i="1" u="sng" dirty="0"/>
          </a:p>
        </p:txBody>
      </p:sp>
      <p:sp>
        <p:nvSpPr>
          <p:cNvPr id="4" name="object 4"/>
          <p:cNvSpPr/>
          <p:nvPr/>
        </p:nvSpPr>
        <p:spPr>
          <a:xfrm>
            <a:off x="-8395" y="1524"/>
            <a:ext cx="3932323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58" y="135191"/>
            <a:ext cx="3587308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76057" y="-37616"/>
            <a:ext cx="4067944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460568" y="89197"/>
            <a:ext cx="372032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7" y="491832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6"/>
          <p:cNvSpPr/>
          <p:nvPr/>
        </p:nvSpPr>
        <p:spPr>
          <a:xfrm>
            <a:off x="4219413" y="-17026"/>
            <a:ext cx="65519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1631</Words>
  <Application>Microsoft Office PowerPoint</Application>
  <PresentationFormat>On-screen Show (4:3)</PresentationFormat>
  <Paragraphs>273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Britannic Bold</vt:lpstr>
      <vt:lpstr>Calibri</vt:lpstr>
      <vt:lpstr>Calibri Light</vt:lpstr>
      <vt:lpstr>Times New Roman</vt:lpstr>
      <vt:lpstr>Wingdings</vt:lpstr>
      <vt:lpstr>Office Theme</vt:lpstr>
      <vt:lpstr>PowerPoint Presentation</vt:lpstr>
      <vt:lpstr>Objectives:</vt:lpstr>
      <vt:lpstr>PowerPoint Presentation</vt:lpstr>
      <vt:lpstr>PowerPoint Presentation</vt:lpstr>
      <vt:lpstr>Heavy Menstrual Bleeding (HMB)</vt:lpstr>
      <vt:lpstr>Aetiology</vt:lpstr>
      <vt:lpstr>PowerPoint Presentation</vt:lpstr>
      <vt:lpstr>PowerPoint Presentation</vt:lpstr>
      <vt:lpstr>Organic causes of Abn.UB</vt:lpstr>
      <vt:lpstr>PowerPoint Presentation</vt:lpstr>
      <vt:lpstr>PowerPoint Presentation</vt:lpstr>
      <vt:lpstr>Evaluation:</vt:lpstr>
      <vt:lpstr>PowerPoint Presentation</vt:lpstr>
      <vt:lpstr>EXAMINATION</vt:lpstr>
      <vt:lpstr>Pelvic examination:  </vt:lpstr>
      <vt:lpstr>LAB. Tests: Patient’s HX &amp; EX guide selection of various tests.  </vt:lpstr>
      <vt:lpstr>Structural &amp; histological IXs Indication of Imaging</vt:lpstr>
      <vt:lpstr>PowerPoint Presentation</vt:lpstr>
      <vt:lpstr>TVS &amp; SIS</vt:lpstr>
      <vt:lpstr>PowerPoint Presentation</vt:lpstr>
      <vt:lpstr>PowerPoint Presentation</vt:lpstr>
      <vt:lpstr>Endometrial Biopsy (EMB)</vt:lpstr>
      <vt:lpstr>PowerPoint Presentation</vt:lpstr>
      <vt:lpstr>PowerPoint Presentation</vt:lpstr>
      <vt:lpstr>TREATMENT</vt:lpstr>
      <vt:lpstr>Readings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 uterine bleeding</dc:title>
  <dc:creator>User</dc:creator>
  <cp:lastModifiedBy>msi</cp:lastModifiedBy>
  <cp:revision>49</cp:revision>
  <dcterms:created xsi:type="dcterms:W3CDTF">2011-09-25T07:07:57Z</dcterms:created>
  <dcterms:modified xsi:type="dcterms:W3CDTF">2022-04-17T18:57:30Z</dcterms:modified>
</cp:coreProperties>
</file>